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48" r:id="rId1"/>
  </p:sldMasterIdLst>
  <p:sldIdLst>
    <p:sldId id="289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56" r:id="rId10"/>
    <p:sldId id="280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7" r:id="rId20"/>
    <p:sldId id="281" r:id="rId21"/>
    <p:sldId id="287" r:id="rId22"/>
    <p:sldId id="288" r:id="rId23"/>
    <p:sldId id="278" r:id="rId24"/>
    <p:sldId id="282" r:id="rId25"/>
    <p:sldId id="279" r:id="rId26"/>
    <p:sldId id="283" r:id="rId27"/>
    <p:sldId id="258" r:id="rId28"/>
    <p:sldId id="284" r:id="rId29"/>
    <p:sldId id="259" r:id="rId30"/>
    <p:sldId id="285" r:id="rId31"/>
    <p:sldId id="261" r:id="rId32"/>
    <p:sldId id="286" r:id="rId33"/>
    <p:sldId id="27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87356" autoAdjust="0"/>
  </p:normalViewPr>
  <p:slideViewPr>
    <p:cSldViewPr snapToGrid="0">
      <p:cViewPr varScale="1">
        <p:scale>
          <a:sx n="61" d="100"/>
          <a:sy n="61" d="100"/>
        </p:scale>
        <p:origin x="94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Undertitel 2"/>
          <p:cNvSpPr txBox="1">
            <a:spLocks/>
          </p:cNvSpPr>
          <p:nvPr userDrawn="1"/>
        </p:nvSpPr>
        <p:spPr>
          <a:xfrm>
            <a:off x="1043608" y="0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Undertitel 2"/>
          <p:cNvSpPr txBox="1">
            <a:spLocks/>
          </p:cNvSpPr>
          <p:nvPr userDrawn="1"/>
        </p:nvSpPr>
        <p:spPr>
          <a:xfrm>
            <a:off x="8404171" y="-5769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a-DK" dirty="0" smtClean="0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a-DK" dirty="0" smtClean="0"/>
              <a:t>Klik for at redigere i master</a:t>
            </a:r>
          </a:p>
          <a:p>
            <a:pPr lvl="1"/>
            <a:r>
              <a:rPr lang="da-DK" dirty="0" smtClean="0"/>
              <a:t>Andet niveau</a:t>
            </a:r>
          </a:p>
          <a:p>
            <a:pPr lvl="2"/>
            <a:r>
              <a:rPr lang="da-DK" dirty="0" smtClean="0"/>
              <a:t>Tredje niveau</a:t>
            </a:r>
          </a:p>
          <a:p>
            <a:pPr lvl="3"/>
            <a:r>
              <a:rPr lang="da-DK" dirty="0" smtClean="0"/>
              <a:t>Fjerde niveau</a:t>
            </a:r>
          </a:p>
          <a:p>
            <a:pPr lvl="4"/>
            <a:r>
              <a:rPr lang="da-DK" dirty="0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Undertitel 2"/>
          <p:cNvSpPr txBox="1">
            <a:spLocks/>
          </p:cNvSpPr>
          <p:nvPr userDrawn="1"/>
        </p:nvSpPr>
        <p:spPr>
          <a:xfrm>
            <a:off x="1043608" y="0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Undertitel 2"/>
          <p:cNvSpPr txBox="1">
            <a:spLocks/>
          </p:cNvSpPr>
          <p:nvPr userDrawn="1"/>
        </p:nvSpPr>
        <p:spPr>
          <a:xfrm>
            <a:off x="8404171" y="-5769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a-DK" dirty="0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Undertitel 2"/>
          <p:cNvSpPr txBox="1">
            <a:spLocks/>
          </p:cNvSpPr>
          <p:nvPr userDrawn="1"/>
        </p:nvSpPr>
        <p:spPr>
          <a:xfrm>
            <a:off x="1043608" y="0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Undertitel 2"/>
          <p:cNvSpPr txBox="1">
            <a:spLocks/>
          </p:cNvSpPr>
          <p:nvPr userDrawn="1"/>
        </p:nvSpPr>
        <p:spPr>
          <a:xfrm>
            <a:off x="8404171" y="-5769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1" name="Undertitel 2"/>
          <p:cNvSpPr txBox="1">
            <a:spLocks/>
          </p:cNvSpPr>
          <p:nvPr userDrawn="1"/>
        </p:nvSpPr>
        <p:spPr>
          <a:xfrm>
            <a:off x="1043608" y="8965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Undertitel 2"/>
          <p:cNvSpPr txBox="1">
            <a:spLocks/>
          </p:cNvSpPr>
          <p:nvPr userDrawn="1"/>
        </p:nvSpPr>
        <p:spPr>
          <a:xfrm>
            <a:off x="8404171" y="3196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093694"/>
            <a:ext cx="6492240" cy="4895626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4" name="Undertitel 2"/>
          <p:cNvSpPr txBox="1">
            <a:spLocks/>
          </p:cNvSpPr>
          <p:nvPr userDrawn="1"/>
        </p:nvSpPr>
        <p:spPr>
          <a:xfrm>
            <a:off x="5282550" y="0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Undertitel 2"/>
          <p:cNvSpPr txBox="1">
            <a:spLocks/>
          </p:cNvSpPr>
          <p:nvPr userDrawn="1"/>
        </p:nvSpPr>
        <p:spPr>
          <a:xfrm>
            <a:off x="8404171" y="-5769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smtClean="0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a-DK" dirty="0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Undertitel 2"/>
          <p:cNvSpPr txBox="1">
            <a:spLocks/>
          </p:cNvSpPr>
          <p:nvPr userDrawn="1"/>
        </p:nvSpPr>
        <p:spPr>
          <a:xfrm>
            <a:off x="1043608" y="0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Undertitel 2"/>
          <p:cNvSpPr txBox="1">
            <a:spLocks/>
          </p:cNvSpPr>
          <p:nvPr userDrawn="1"/>
        </p:nvSpPr>
        <p:spPr>
          <a:xfrm>
            <a:off x="8404171" y="-5769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/>
            </a:r>
            <a:br>
              <a:rPr lang="da-DK" dirty="0"/>
            </a:br>
            <a:r>
              <a:rPr lang="da-DK" dirty="0" smtClean="0"/>
              <a:t>Design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89" y="167944"/>
            <a:ext cx="4490984" cy="4748176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7294178" y="3499851"/>
            <a:ext cx="1135117" cy="54653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3007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/>
          <p:cNvSpPr txBox="1"/>
          <p:nvPr/>
        </p:nvSpPr>
        <p:spPr>
          <a:xfrm>
            <a:off x="2469931" y="1828800"/>
            <a:ext cx="6668364" cy="16927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3200" b="1" dirty="0" smtClean="0"/>
              <a:t>Læringsmål:</a:t>
            </a:r>
          </a:p>
          <a:p>
            <a:r>
              <a:rPr lang="da-DK" i="1" dirty="0" smtClean="0"/>
              <a:t>Vide</a:t>
            </a:r>
            <a:r>
              <a:rPr lang="da-DK" dirty="0" smtClean="0"/>
              <a:t> hvor design patterns stammer fra</a:t>
            </a:r>
          </a:p>
          <a:p>
            <a:r>
              <a:rPr lang="da-DK" i="1" dirty="0" smtClean="0"/>
              <a:t>Vide</a:t>
            </a:r>
            <a:r>
              <a:rPr lang="da-DK" dirty="0" smtClean="0"/>
              <a:t> hvorfor man bruger design patterns</a:t>
            </a:r>
          </a:p>
          <a:p>
            <a:r>
              <a:rPr lang="da-DK" i="1" dirty="0" smtClean="0"/>
              <a:t>Genkende </a:t>
            </a:r>
            <a:r>
              <a:rPr lang="da-DK" dirty="0" smtClean="0"/>
              <a:t>områder hvor det kan betale sig at bruge et design pattern</a:t>
            </a:r>
          </a:p>
          <a:p>
            <a:r>
              <a:rPr lang="da-DK" i="1" dirty="0" smtClean="0"/>
              <a:t>Kunne</a:t>
            </a:r>
            <a:r>
              <a:rPr lang="da-DK" dirty="0" smtClean="0"/>
              <a:t> skrive koden for et design patterne (udføre i praksis)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5509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Design Patterns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1097281" y="1845734"/>
            <a:ext cx="6154858" cy="4023360"/>
          </a:xfrm>
        </p:spPr>
        <p:txBody>
          <a:bodyPr/>
          <a:lstStyle/>
          <a:p>
            <a:r>
              <a:rPr lang="en-US" dirty="0"/>
              <a:t>Design Patterns Idea originated from Christopher Wolfgang Alexander (Austria). </a:t>
            </a:r>
            <a:endParaRPr lang="en-US" dirty="0" smtClean="0"/>
          </a:p>
          <a:p>
            <a:r>
              <a:rPr lang="en-US" dirty="0" smtClean="0"/>
              <a:t>Architect </a:t>
            </a:r>
          </a:p>
          <a:p>
            <a:r>
              <a:rPr lang="en-US" dirty="0" smtClean="0"/>
              <a:t>It </a:t>
            </a:r>
            <a:r>
              <a:rPr lang="en-US" dirty="0"/>
              <a:t>was initially applied for architecture for buildings and towns, But not computer programming for writing software.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525" y="1926546"/>
            <a:ext cx="2541155" cy="2752232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653" y="3744738"/>
            <a:ext cx="1900350" cy="2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7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/>
          <p:cNvSpPr txBox="1"/>
          <p:nvPr/>
        </p:nvSpPr>
        <p:spPr>
          <a:xfrm>
            <a:off x="1114096" y="1418897"/>
            <a:ext cx="935640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"Each pattern describes a problem which occurs</a:t>
            </a:r>
          </a:p>
          <a:p>
            <a:r>
              <a:rPr lang="en-US" sz="3600" b="1" dirty="0"/>
              <a:t>over and over again </a:t>
            </a:r>
            <a:r>
              <a:rPr lang="en-US" sz="3600" dirty="0"/>
              <a:t>in our environment, and</a:t>
            </a:r>
          </a:p>
          <a:p>
            <a:r>
              <a:rPr lang="en-US" sz="3600" dirty="0"/>
              <a:t>then describes the </a:t>
            </a:r>
            <a:r>
              <a:rPr lang="en-US" sz="3600" b="1" dirty="0"/>
              <a:t>core of the solution </a:t>
            </a:r>
            <a:r>
              <a:rPr lang="en-US" sz="3600" dirty="0"/>
              <a:t>to that</a:t>
            </a:r>
          </a:p>
          <a:p>
            <a:r>
              <a:rPr lang="en-US" sz="3600" dirty="0"/>
              <a:t>problem, in such a way that you can use this</a:t>
            </a:r>
          </a:p>
          <a:p>
            <a:r>
              <a:rPr lang="en-US" sz="3600" dirty="0"/>
              <a:t>solution a million times over, without ever</a:t>
            </a:r>
          </a:p>
          <a:p>
            <a:r>
              <a:rPr lang="en-US" sz="3600" dirty="0"/>
              <a:t>doing it the same way twice”</a:t>
            </a:r>
          </a:p>
          <a:p>
            <a:r>
              <a:rPr lang="da-DK" dirty="0"/>
              <a:t>-Christopher Alexander (Architect)</a:t>
            </a:r>
          </a:p>
          <a:p>
            <a:r>
              <a:rPr lang="en-US" dirty="0"/>
              <a:t>“A Pattern </a:t>
            </a:r>
            <a:r>
              <a:rPr lang="en-US" dirty="0" err="1"/>
              <a:t>Language”,New</a:t>
            </a:r>
            <a:r>
              <a:rPr lang="en-US" dirty="0"/>
              <a:t> York,</a:t>
            </a:r>
          </a:p>
          <a:p>
            <a:r>
              <a:rPr lang="da-DK" dirty="0"/>
              <a:t>Oxford </a:t>
            </a:r>
            <a:r>
              <a:rPr lang="da-DK" dirty="0" err="1"/>
              <a:t>University</a:t>
            </a:r>
            <a:r>
              <a:rPr lang="da-DK" dirty="0"/>
              <a:t> Press, 1977.</a:t>
            </a:r>
          </a:p>
        </p:txBody>
      </p:sp>
    </p:spTree>
    <p:extLst>
      <p:ext uri="{BB962C8B-B14F-4D97-AF65-F5344CB8AC3E}">
        <p14:creationId xmlns:p14="http://schemas.microsoft.com/office/powerpoint/2010/main" val="258810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Design </a:t>
            </a:r>
            <a:r>
              <a:rPr lang="da-DK" dirty="0" smtClean="0"/>
              <a:t>Patterns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Even </a:t>
            </a:r>
            <a:r>
              <a:rPr lang="en-US" dirty="0"/>
              <a:t>through he was talking about patterns </a:t>
            </a:r>
            <a:r>
              <a:rPr lang="en-US" dirty="0" smtClean="0"/>
              <a:t>in buildings </a:t>
            </a:r>
            <a:r>
              <a:rPr lang="en-US" dirty="0"/>
              <a:t>and towns, </a:t>
            </a:r>
            <a:r>
              <a:rPr lang="en-US" dirty="0" smtClean="0"/>
              <a:t>what </a:t>
            </a:r>
            <a:r>
              <a:rPr lang="en-US" dirty="0"/>
              <a:t>he says is true </a:t>
            </a:r>
            <a:r>
              <a:rPr lang="en-US" dirty="0" smtClean="0"/>
              <a:t>about </a:t>
            </a:r>
            <a:r>
              <a:rPr lang="da-DK" sz="3600" b="1" dirty="0" err="1" smtClean="0">
                <a:solidFill>
                  <a:schemeClr val="accent2"/>
                </a:solidFill>
              </a:rPr>
              <a:t>object-oriented</a:t>
            </a:r>
            <a:r>
              <a:rPr lang="da-DK" b="1" dirty="0" smtClean="0"/>
              <a:t> </a:t>
            </a:r>
            <a:r>
              <a:rPr lang="da-DK" dirty="0"/>
              <a:t>design patterns.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Solutions are expressed in terms of </a:t>
            </a:r>
            <a:r>
              <a:rPr lang="en-US" sz="3600" b="1" dirty="0">
                <a:solidFill>
                  <a:schemeClr val="accent2"/>
                </a:solidFill>
              </a:rPr>
              <a:t>objects</a:t>
            </a:r>
            <a:r>
              <a:rPr lang="en-US" b="1" dirty="0"/>
              <a:t> </a:t>
            </a:r>
            <a:r>
              <a:rPr lang="en-US" dirty="0" smtClean="0"/>
              <a:t>and </a:t>
            </a:r>
            <a:r>
              <a:rPr lang="en-US" sz="3200" b="1" dirty="0" smtClean="0">
                <a:solidFill>
                  <a:schemeClr val="accent2"/>
                </a:solidFill>
              </a:rPr>
              <a:t>interfaces</a:t>
            </a:r>
            <a:r>
              <a:rPr lang="en-US" b="1" dirty="0" smtClean="0"/>
              <a:t> </a:t>
            </a:r>
            <a:r>
              <a:rPr lang="en-US" dirty="0"/>
              <a:t>instead of walls and doors.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At core both patterns is a solution to a </a:t>
            </a:r>
            <a:r>
              <a:rPr lang="en-US" sz="3600" b="1" dirty="0" smtClean="0">
                <a:solidFill>
                  <a:schemeClr val="accent2"/>
                </a:solidFill>
              </a:rPr>
              <a:t>problem</a:t>
            </a:r>
            <a:r>
              <a:rPr lang="en-US" b="1" dirty="0" smtClean="0"/>
              <a:t> </a:t>
            </a:r>
            <a:r>
              <a:rPr lang="da-DK" dirty="0" smtClean="0"/>
              <a:t>in </a:t>
            </a:r>
            <a:r>
              <a:rPr lang="da-DK" dirty="0"/>
              <a:t>a </a:t>
            </a:r>
            <a:r>
              <a:rPr lang="da-DK" dirty="0" err="1"/>
              <a:t>context</a:t>
            </a:r>
            <a:r>
              <a:rPr lang="da-DK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Simply, design patterns help a designer to get </a:t>
            </a:r>
            <a:r>
              <a:rPr lang="en-US" dirty="0" smtClean="0"/>
              <a:t>a </a:t>
            </a:r>
            <a:r>
              <a:rPr lang="da-DK" sz="3600" b="1" dirty="0" smtClean="0">
                <a:solidFill>
                  <a:schemeClr val="accent2"/>
                </a:solidFill>
              </a:rPr>
              <a:t>right</a:t>
            </a:r>
            <a:r>
              <a:rPr lang="da-DK" b="1" dirty="0" smtClean="0"/>
              <a:t> </a:t>
            </a:r>
            <a:r>
              <a:rPr lang="da-DK" dirty="0"/>
              <a:t>design faster.</a:t>
            </a:r>
          </a:p>
        </p:txBody>
      </p:sp>
    </p:spTree>
    <p:extLst>
      <p:ext uri="{BB962C8B-B14F-4D97-AF65-F5344CB8AC3E}">
        <p14:creationId xmlns:p14="http://schemas.microsoft.com/office/powerpoint/2010/main" val="371072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/>
          <p:cNvSpPr txBox="1"/>
          <p:nvPr/>
        </p:nvSpPr>
        <p:spPr>
          <a:xfrm>
            <a:off x="1334813" y="2175641"/>
            <a:ext cx="867679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Describes a design pattern as a three-part rule</a:t>
            </a:r>
          </a:p>
          <a:p>
            <a:r>
              <a:rPr lang="en-US" sz="3200" dirty="0"/>
              <a:t>1.) Description of a context</a:t>
            </a:r>
          </a:p>
          <a:p>
            <a:r>
              <a:rPr lang="da-DK" sz="3200" dirty="0"/>
              <a:t>2.) A problem</a:t>
            </a:r>
          </a:p>
          <a:p>
            <a:r>
              <a:rPr lang="da-DK" sz="3200" dirty="0"/>
              <a:t>3.) A solution</a:t>
            </a:r>
          </a:p>
          <a:p>
            <a:r>
              <a:rPr lang="en-US" sz="3200" dirty="0"/>
              <a:t>This is modified for software design patterns which</a:t>
            </a:r>
          </a:p>
          <a:p>
            <a:r>
              <a:rPr lang="da-DK" sz="3200" dirty="0" err="1"/>
              <a:t>consists</a:t>
            </a:r>
            <a:r>
              <a:rPr lang="da-DK" sz="3200" dirty="0"/>
              <a:t> of </a:t>
            </a:r>
            <a:r>
              <a:rPr lang="da-DK" sz="3200" dirty="0" err="1"/>
              <a:t>four</a:t>
            </a:r>
            <a:r>
              <a:rPr lang="da-DK" sz="3200" dirty="0"/>
              <a:t> </a:t>
            </a:r>
            <a:r>
              <a:rPr lang="da-DK" sz="3200" dirty="0" smtClean="0"/>
              <a:t>parts.</a:t>
            </a:r>
            <a:endParaRPr lang="da-DK" sz="32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Original design pattern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508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Four</a:t>
            </a:r>
            <a:r>
              <a:rPr lang="da-DK" dirty="0"/>
              <a:t> </a:t>
            </a:r>
            <a:r>
              <a:rPr lang="da-DK" dirty="0" err="1"/>
              <a:t>Essential</a:t>
            </a:r>
            <a:r>
              <a:rPr lang="da-DK" dirty="0"/>
              <a:t> Parts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a-DK" b="1" dirty="0"/>
              <a:t>Pattern </a:t>
            </a:r>
            <a:r>
              <a:rPr lang="da-DK" b="1" dirty="0" err="1"/>
              <a:t>name</a:t>
            </a:r>
            <a:endParaRPr lang="da-DK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 handle to briefly describe the </a:t>
            </a:r>
            <a:r>
              <a:rPr lang="en-US" dirty="0" smtClean="0"/>
              <a:t>design problem, but </a:t>
            </a:r>
            <a:r>
              <a:rPr lang="en-US" dirty="0"/>
              <a:t>more importantly to provide a </a:t>
            </a:r>
            <a:r>
              <a:rPr lang="en-US" b="1" dirty="0" smtClean="0"/>
              <a:t>common vocabulary </a:t>
            </a:r>
            <a:r>
              <a:rPr lang="en-US" dirty="0"/>
              <a:t>for software designers to use.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a-DK" b="1" dirty="0" smtClean="0"/>
              <a:t>Problem</a:t>
            </a:r>
            <a:endParaRPr lang="da-DK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 description of the problem that the </a:t>
            </a:r>
            <a:r>
              <a:rPr lang="en-US" dirty="0" smtClean="0"/>
              <a:t>design pattern </a:t>
            </a:r>
            <a:r>
              <a:rPr lang="en-US" dirty="0"/>
              <a:t>is intended to solve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a-DK" b="1" dirty="0"/>
              <a:t>Solution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Describes what elements are required to make </a:t>
            </a:r>
            <a:r>
              <a:rPr lang="en-US" dirty="0" smtClean="0"/>
              <a:t>up the </a:t>
            </a:r>
            <a:r>
              <a:rPr lang="en-US" dirty="0"/>
              <a:t>design, their </a:t>
            </a:r>
            <a:r>
              <a:rPr lang="en-US" dirty="0" smtClean="0"/>
              <a:t>relationships </a:t>
            </a:r>
            <a:r>
              <a:rPr lang="en-US" dirty="0"/>
              <a:t>and its context.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a-DK" b="1" dirty="0" err="1"/>
              <a:t>Consequences</a:t>
            </a:r>
            <a:endParaRPr lang="da-DK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What are the results and trade offs by </a:t>
            </a:r>
            <a:r>
              <a:rPr lang="en-US" dirty="0" smtClean="0"/>
              <a:t>applying </a:t>
            </a:r>
            <a:r>
              <a:rPr lang="da-DK" dirty="0" smtClean="0"/>
              <a:t>the </a:t>
            </a:r>
            <a:r>
              <a:rPr lang="da-DK" dirty="0"/>
              <a:t>design pattern.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Allows </a:t>
            </a:r>
            <a:r>
              <a:rPr lang="en-US" b="1" dirty="0"/>
              <a:t>comparison </a:t>
            </a:r>
            <a:r>
              <a:rPr lang="en-US" dirty="0"/>
              <a:t>between different </a:t>
            </a:r>
            <a:r>
              <a:rPr lang="en-US" dirty="0" smtClean="0"/>
              <a:t>design patterns</a:t>
            </a:r>
            <a:r>
              <a:rPr lang="en-US" dirty="0"/>
              <a:t>, to see if there is a better fit for </a:t>
            </a:r>
            <a:r>
              <a:rPr lang="en-US" dirty="0" smtClean="0"/>
              <a:t>the </a:t>
            </a:r>
            <a:r>
              <a:rPr lang="da-DK" dirty="0" err="1" smtClean="0"/>
              <a:t>actual</a:t>
            </a:r>
            <a:r>
              <a:rPr lang="da-DK" dirty="0" smtClean="0"/>
              <a:t> </a:t>
            </a:r>
            <a:r>
              <a:rPr lang="da-DK" dirty="0"/>
              <a:t>problem.</a:t>
            </a:r>
          </a:p>
        </p:txBody>
      </p:sp>
    </p:spTree>
    <p:extLst>
      <p:ext uri="{BB962C8B-B14F-4D97-AF65-F5344CB8AC3E}">
        <p14:creationId xmlns:p14="http://schemas.microsoft.com/office/powerpoint/2010/main" val="27154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Programming </a:t>
            </a:r>
            <a:r>
              <a:rPr lang="da-DK" dirty="0" err="1" smtClean="0"/>
              <a:t>languages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Aimed towards languages that have </a:t>
            </a:r>
            <a:r>
              <a:rPr lang="en-US" sz="2800" dirty="0" smtClean="0"/>
              <a:t>language level </a:t>
            </a:r>
            <a:r>
              <a:rPr lang="en-US" sz="2800" dirty="0"/>
              <a:t>support for </a:t>
            </a:r>
            <a:r>
              <a:rPr lang="en-US" sz="2800" b="1" dirty="0"/>
              <a:t>Object </a:t>
            </a:r>
            <a:r>
              <a:rPr lang="en-US" sz="2800" b="1" dirty="0" smtClean="0"/>
              <a:t>Oriented </a:t>
            </a:r>
            <a:r>
              <a:rPr lang="da-DK" sz="2800" b="1" dirty="0" smtClean="0"/>
              <a:t>Programming</a:t>
            </a:r>
            <a:endParaRPr lang="da-DK" sz="2800" b="1" dirty="0"/>
          </a:p>
          <a:p>
            <a:r>
              <a:rPr lang="en-US" sz="2800" dirty="0"/>
              <a:t>Not </a:t>
            </a:r>
            <a:r>
              <a:rPr lang="en-US" sz="2800" dirty="0" smtClean="0"/>
              <a:t>exclusively, </a:t>
            </a:r>
            <a:r>
              <a:rPr lang="en-US" sz="2800" dirty="0"/>
              <a:t>But it would be easier to </a:t>
            </a:r>
            <a:r>
              <a:rPr lang="en-US" sz="2800" dirty="0" smtClean="0"/>
              <a:t>apply </a:t>
            </a:r>
            <a:r>
              <a:rPr lang="da-DK" sz="2800" dirty="0" smtClean="0"/>
              <a:t>with </a:t>
            </a:r>
            <a:r>
              <a:rPr lang="da-DK" sz="2800" dirty="0"/>
              <a:t>OOP!</a:t>
            </a:r>
          </a:p>
          <a:p>
            <a:r>
              <a:rPr lang="en-US" sz="2800" dirty="0"/>
              <a:t>Different OOP languages have </a:t>
            </a:r>
            <a:r>
              <a:rPr lang="en-US" sz="2800" dirty="0" smtClean="0"/>
              <a:t>different </a:t>
            </a:r>
            <a:r>
              <a:rPr lang="da-DK" sz="2800" dirty="0" err="1" smtClean="0"/>
              <a:t>mechanisms</a:t>
            </a:r>
            <a:r>
              <a:rPr lang="da-DK" sz="2800" dirty="0" smtClean="0"/>
              <a:t> </a:t>
            </a:r>
            <a:r>
              <a:rPr lang="da-DK" sz="2800" dirty="0"/>
              <a:t>for </a:t>
            </a:r>
            <a:r>
              <a:rPr lang="da-DK" sz="2800" dirty="0" err="1"/>
              <a:t>applying</a:t>
            </a:r>
            <a:r>
              <a:rPr lang="da-DK" sz="2800" dirty="0"/>
              <a:t> patterns.</a:t>
            </a:r>
          </a:p>
        </p:txBody>
      </p:sp>
    </p:spTree>
    <p:extLst>
      <p:ext uri="{BB962C8B-B14F-4D97-AF65-F5344CB8AC3E}">
        <p14:creationId xmlns:p14="http://schemas.microsoft.com/office/powerpoint/2010/main" val="199174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Types of Patterns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description of the type of problem </a:t>
            </a:r>
            <a:r>
              <a:rPr lang="en-US" dirty="0" smtClean="0"/>
              <a:t>the </a:t>
            </a:r>
            <a:r>
              <a:rPr lang="da-DK" dirty="0" smtClean="0"/>
              <a:t>pattern </a:t>
            </a:r>
            <a:r>
              <a:rPr lang="da-DK" dirty="0" err="1"/>
              <a:t>addresses</a:t>
            </a:r>
            <a:endParaRPr lang="da-DK" dirty="0"/>
          </a:p>
          <a:p>
            <a:r>
              <a:rPr lang="da-DK" b="1" dirty="0" err="1"/>
              <a:t>Creational</a:t>
            </a:r>
            <a:r>
              <a:rPr lang="da-DK" b="1" dirty="0"/>
              <a:t>:</a:t>
            </a:r>
          </a:p>
          <a:p>
            <a:r>
              <a:rPr lang="en-US" dirty="0"/>
              <a:t>Concerned with everything about </a:t>
            </a:r>
            <a:r>
              <a:rPr lang="en-US" dirty="0" smtClean="0"/>
              <a:t>the </a:t>
            </a:r>
            <a:r>
              <a:rPr lang="da-DK" dirty="0" err="1" smtClean="0"/>
              <a:t>creation</a:t>
            </a:r>
            <a:r>
              <a:rPr lang="da-DK" dirty="0" smtClean="0"/>
              <a:t> </a:t>
            </a:r>
            <a:r>
              <a:rPr lang="da-DK" dirty="0"/>
              <a:t>of </a:t>
            </a:r>
            <a:r>
              <a:rPr lang="da-DK" dirty="0" err="1"/>
              <a:t>objects</a:t>
            </a:r>
            <a:endParaRPr lang="da-DK" dirty="0"/>
          </a:p>
          <a:p>
            <a:r>
              <a:rPr lang="da-DK" b="1" dirty="0" err="1"/>
              <a:t>Structural</a:t>
            </a:r>
            <a:r>
              <a:rPr lang="da-DK" b="1" dirty="0"/>
              <a:t>:</a:t>
            </a:r>
          </a:p>
          <a:p>
            <a:r>
              <a:rPr lang="en-US" dirty="0"/>
              <a:t>Concerned with how classes and </a:t>
            </a:r>
            <a:r>
              <a:rPr lang="en-US" dirty="0" smtClean="0"/>
              <a:t>objects are </a:t>
            </a:r>
            <a:r>
              <a:rPr lang="en-US" dirty="0"/>
              <a:t>composed to form larger structures</a:t>
            </a:r>
          </a:p>
          <a:p>
            <a:r>
              <a:rPr lang="da-DK" b="1" dirty="0" err="1"/>
              <a:t>Behavioral</a:t>
            </a:r>
            <a:endParaRPr lang="da-DK" b="1" dirty="0"/>
          </a:p>
          <a:p>
            <a:r>
              <a:rPr lang="en-US" dirty="0"/>
              <a:t>Concerned with algorithms and </a:t>
            </a:r>
            <a:r>
              <a:rPr lang="en-US" dirty="0" smtClean="0"/>
              <a:t>the </a:t>
            </a:r>
            <a:r>
              <a:rPr lang="da-DK" dirty="0" err="1" smtClean="0"/>
              <a:t>assignment</a:t>
            </a:r>
            <a:r>
              <a:rPr lang="da-DK" dirty="0" smtClean="0"/>
              <a:t> </a:t>
            </a:r>
            <a:r>
              <a:rPr lang="da-DK" dirty="0"/>
              <a:t>of </a:t>
            </a:r>
            <a:r>
              <a:rPr lang="da-DK" dirty="0" err="1"/>
              <a:t>responsibilities</a:t>
            </a:r>
            <a:r>
              <a:rPr lang="da-DK" dirty="0"/>
              <a:t> </a:t>
            </a:r>
            <a:r>
              <a:rPr lang="da-DK" dirty="0" err="1"/>
              <a:t>between</a:t>
            </a:r>
            <a:endParaRPr lang="da-DK" dirty="0"/>
          </a:p>
          <a:p>
            <a:r>
              <a:rPr lang="da-DK" dirty="0" err="1"/>
              <a:t>objects</a:t>
            </a:r>
            <a:r>
              <a:rPr lang="da-DK" dirty="0" smtClean="0"/>
              <a:t>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8958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/>
          <p:cNvSpPr txBox="1"/>
          <p:nvPr/>
        </p:nvSpPr>
        <p:spPr>
          <a:xfrm>
            <a:off x="1471449" y="1492468"/>
            <a:ext cx="376270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Creational</a:t>
            </a:r>
          </a:p>
          <a:p>
            <a:r>
              <a:rPr lang="en-US" sz="2400" i="1" dirty="0" smtClean="0"/>
              <a:t>Factory</a:t>
            </a:r>
          </a:p>
          <a:p>
            <a:r>
              <a:rPr lang="en-US" sz="2400" i="1" dirty="0" smtClean="0"/>
              <a:t>Singleton</a:t>
            </a:r>
          </a:p>
          <a:p>
            <a:r>
              <a:rPr lang="en-US" sz="2400" dirty="0" smtClean="0"/>
              <a:t>Factory Method</a:t>
            </a:r>
          </a:p>
          <a:p>
            <a:endParaRPr lang="en-US" sz="2400" dirty="0"/>
          </a:p>
          <a:p>
            <a:r>
              <a:rPr lang="en-US" sz="2400" b="1" dirty="0" smtClean="0"/>
              <a:t>Structural</a:t>
            </a:r>
          </a:p>
          <a:p>
            <a:r>
              <a:rPr lang="en-US" sz="2400" i="1" dirty="0" smtClean="0"/>
              <a:t>Adapter</a:t>
            </a:r>
          </a:p>
          <a:p>
            <a:r>
              <a:rPr lang="en-US" sz="2400" i="1" dirty="0" smtClean="0"/>
              <a:t>Composite</a:t>
            </a:r>
          </a:p>
          <a:p>
            <a:r>
              <a:rPr lang="en-US" sz="2400" dirty="0" smtClean="0"/>
              <a:t>Decorator</a:t>
            </a:r>
          </a:p>
          <a:p>
            <a:endParaRPr lang="en-US" sz="2400" dirty="0" smtClean="0"/>
          </a:p>
          <a:p>
            <a:endParaRPr lang="da-DK" dirty="0"/>
          </a:p>
        </p:txBody>
      </p:sp>
      <p:sp>
        <p:nvSpPr>
          <p:cNvPr id="3" name="Tekstfelt 2"/>
          <p:cNvSpPr txBox="1"/>
          <p:nvPr/>
        </p:nvSpPr>
        <p:spPr>
          <a:xfrm>
            <a:off x="6295697" y="1492468"/>
            <a:ext cx="34368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Behavioral</a:t>
            </a:r>
          </a:p>
          <a:p>
            <a:r>
              <a:rPr lang="en-US" sz="2400" i="1" dirty="0"/>
              <a:t>Observer</a:t>
            </a:r>
          </a:p>
          <a:p>
            <a:r>
              <a:rPr lang="en-US" sz="2400" dirty="0"/>
              <a:t>Iterator</a:t>
            </a:r>
          </a:p>
          <a:p>
            <a:r>
              <a:rPr lang="en-US" sz="2400" dirty="0" smtClean="0"/>
              <a:t>Command</a:t>
            </a:r>
            <a:endParaRPr lang="da-DK" sz="2400" dirty="0"/>
          </a:p>
          <a:p>
            <a:r>
              <a:rPr lang="en-US" sz="2400" dirty="0"/>
              <a:t>Mediator</a:t>
            </a:r>
            <a:endParaRPr lang="da-DK" sz="2400" dirty="0"/>
          </a:p>
          <a:p>
            <a:r>
              <a:rPr lang="en-US" sz="2400" dirty="0"/>
              <a:t>State</a:t>
            </a:r>
            <a:endParaRPr lang="da-DK" sz="2400" dirty="0"/>
          </a:p>
          <a:p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220905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856" y="1066607"/>
            <a:ext cx="6048676" cy="453560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91200" y="5002043"/>
            <a:ext cx="609600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</a:rPr>
              <a:t>Define an interface for creating an object, but let subclasses decide which class</a:t>
            </a:r>
          </a:p>
          <a:p>
            <a:r>
              <a:rPr lang="en-US" b="1" dirty="0">
                <a:latin typeface="Courier New" panose="02070309020205020404" pitchFamily="49" charset="0"/>
              </a:rPr>
              <a:t>to instantiate. Factory Method lets a class defer instantiation to subclasses.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8676" y="20495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da-DK" altLang="da-D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a-DK" altLang="da-DK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Frequency of use: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endParaRPr kumimoji="0" lang="da-DK" altLang="da-DK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</a:t>
            </a:r>
          </a:p>
        </p:txBody>
      </p:sp>
      <p:pic>
        <p:nvPicPr>
          <p:cNvPr id="2052" name="Picture 4" descr="http://dofactory.com/images/use_high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51" y="2233663"/>
            <a:ext cx="96202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65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UML (LARMAN)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Use</a:t>
            </a:r>
            <a:r>
              <a:rPr lang="da-DK" dirty="0" smtClean="0"/>
              <a:t> Cases</a:t>
            </a:r>
          </a:p>
          <a:p>
            <a:r>
              <a:rPr lang="da-DK" dirty="0" err="1" smtClean="0"/>
              <a:t>Use</a:t>
            </a:r>
            <a:r>
              <a:rPr lang="da-DK" dirty="0" smtClean="0"/>
              <a:t> Case diagrammer</a:t>
            </a:r>
          </a:p>
          <a:p>
            <a:r>
              <a:rPr lang="da-DK" dirty="0" smtClean="0"/>
              <a:t>Domæne model</a:t>
            </a:r>
          </a:p>
          <a:p>
            <a:r>
              <a:rPr lang="da-DK" dirty="0" smtClean="0"/>
              <a:t>Sekvensdiagrammer</a:t>
            </a:r>
          </a:p>
          <a:p>
            <a:r>
              <a:rPr lang="da-DK" dirty="0" smtClean="0"/>
              <a:t>GRASP</a:t>
            </a:r>
          </a:p>
          <a:p>
            <a:r>
              <a:rPr lang="da-DK" dirty="0" smtClean="0"/>
              <a:t>Design Patterns</a:t>
            </a:r>
          </a:p>
          <a:p>
            <a:r>
              <a:rPr lang="da-DK" dirty="0" smtClean="0"/>
              <a:t>Aktivitets diagrammer</a:t>
            </a:r>
          </a:p>
          <a:p>
            <a:r>
              <a:rPr lang="da-DK" dirty="0" smtClean="0"/>
              <a:t>Tilstandsmaskine diagrammer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704" y="2100177"/>
            <a:ext cx="3626540" cy="242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08" y="1429158"/>
            <a:ext cx="8064901" cy="3306000"/>
          </a:xfrm>
          <a:prstGeom prst="rect">
            <a:avLst/>
          </a:prstGeom>
        </p:spPr>
      </p:pic>
      <p:sp>
        <p:nvSpPr>
          <p:cNvPr id="4" name="Tekstfelt 3"/>
          <p:cNvSpPr txBox="1"/>
          <p:nvPr/>
        </p:nvSpPr>
        <p:spPr>
          <a:xfrm>
            <a:off x="1397876" y="515006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Kilde: Design Patterns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794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84" y="721574"/>
            <a:ext cx="6071851" cy="455300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5486400" y="4995832"/>
            <a:ext cx="6096000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R="4760"/>
            <a:r>
              <a:rPr lang="en-US" b="1" dirty="0">
                <a:latin typeface="Courier New" panose="02070309020205020404" pitchFamily="49" charset="0"/>
              </a:rPr>
              <a:t>Provide an interface for creating families of related or dependent objects without specifying their concrete classes.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0510" y="17447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Frequency of use: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endParaRPr kumimoji="0" lang="da-DK" altLang="da-DK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</a:t>
            </a:r>
          </a:p>
        </p:txBody>
      </p:sp>
      <p:pic>
        <p:nvPicPr>
          <p:cNvPr id="1026" name="Picture 2" descr="http://dofactory.com/images/use_high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85" y="1654226"/>
            <a:ext cx="962025" cy="19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33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209" y="985192"/>
            <a:ext cx="8842688" cy="478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0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252" y="1071316"/>
            <a:ext cx="6095026" cy="4547201"/>
          </a:xfrm>
          <a:prstGeom prst="rect">
            <a:avLst/>
          </a:prstGeom>
        </p:spPr>
      </p:pic>
      <p:sp>
        <p:nvSpPr>
          <p:cNvPr id="3" name="Rektangel 2"/>
          <p:cNvSpPr/>
          <p:nvPr/>
        </p:nvSpPr>
        <p:spPr>
          <a:xfrm>
            <a:off x="6222124" y="4753737"/>
            <a:ext cx="6096000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endParaRPr lang="da-DK" sz="800" b="1" dirty="0">
              <a:latin typeface="Times New Roman" panose="02020603050405020304" pitchFamily="18" charset="0"/>
            </a:endParaRPr>
          </a:p>
          <a:p>
            <a:pPr marR="4760"/>
            <a:r>
              <a:rPr lang="en-US" b="1" dirty="0">
                <a:latin typeface="Courier New" panose="02070309020205020404" pitchFamily="49" charset="0"/>
              </a:rPr>
              <a:t>Attach additional responsibilities to an object dynamically. Decorators provide a flexible alternative to </a:t>
            </a:r>
            <a:r>
              <a:rPr lang="en-US" b="1" dirty="0" err="1">
                <a:latin typeface="Courier New" panose="02070309020205020404" pitchFamily="49" charset="0"/>
              </a:rPr>
              <a:t>subclassing</a:t>
            </a:r>
            <a:r>
              <a:rPr lang="en-US" b="1" dirty="0">
                <a:latin typeface="Courier New" panose="02070309020205020404" pitchFamily="49" charset="0"/>
              </a:rPr>
              <a:t> for extending functionality.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22702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da-DK" altLang="da-D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a-DK" altLang="da-DK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Frequency of use: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endParaRPr kumimoji="0" lang="da-DK" altLang="da-DK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Medium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da-DK" altLang="da-DK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da-DK" altLang="da-DK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da-DK" altLang="da-DK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a-DK" altLang="da-DK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://dofactory.com/images/use_medi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179741"/>
            <a:ext cx="962025" cy="19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2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/>
          <p:cNvSpPr txBox="1"/>
          <p:nvPr/>
        </p:nvSpPr>
        <p:spPr>
          <a:xfrm>
            <a:off x="1397876" y="515006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Kilde: Design Patterns</a:t>
            </a:r>
            <a:endParaRPr lang="da-DK" dirty="0"/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957" y="899564"/>
            <a:ext cx="8296651" cy="417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8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113" y="862920"/>
            <a:ext cx="6118201" cy="4564601"/>
          </a:xfrm>
          <a:prstGeom prst="rect">
            <a:avLst/>
          </a:prstGeom>
        </p:spPr>
      </p:pic>
      <p:sp>
        <p:nvSpPr>
          <p:cNvPr id="3" name="Rektangel 2"/>
          <p:cNvSpPr/>
          <p:nvPr/>
        </p:nvSpPr>
        <p:spPr>
          <a:xfrm>
            <a:off x="5885794" y="4810413"/>
            <a:ext cx="6096000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R="4750"/>
            <a:r>
              <a:rPr lang="en-US" b="1" dirty="0" smtClean="0">
                <a:latin typeface="Courier New" panose="02070309020205020404" pitchFamily="49" charset="0"/>
              </a:rPr>
              <a:t>Provide </a:t>
            </a:r>
            <a:r>
              <a:rPr lang="en-US" b="1" dirty="0">
                <a:latin typeface="Courier New" panose="02070309020205020404" pitchFamily="49" charset="0"/>
              </a:rPr>
              <a:t>a way to access the elements of an aggregate </a:t>
            </a:r>
            <a:r>
              <a:rPr lang="en-US" b="1" dirty="0" err="1">
                <a:latin typeface="Courier New" panose="02070309020205020404" pitchFamily="49" charset="0"/>
              </a:rPr>
              <a:t>objectsequentially</a:t>
            </a:r>
            <a:r>
              <a:rPr lang="en-US" b="1" dirty="0">
                <a:latin typeface="Courier New" panose="02070309020205020404" pitchFamily="49" charset="0"/>
              </a:rPr>
              <a:t> without exposing its underlying representation.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18918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Frequency of use: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endParaRPr kumimoji="0" lang="da-DK" altLang="da-DK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da-DK" altLang="da-DK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da-DK" altLang="da-DK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da-DK" altLang="da-DK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a-DK" altLang="da-DK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://dofactory.com/images/use_high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526731"/>
            <a:ext cx="96202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43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/>
          <p:cNvSpPr txBox="1"/>
          <p:nvPr/>
        </p:nvSpPr>
        <p:spPr>
          <a:xfrm>
            <a:off x="1397876" y="515006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Kilde: Design Patterns</a:t>
            </a:r>
            <a:endParaRPr lang="da-DK" dirty="0"/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76" y="776357"/>
            <a:ext cx="7184251" cy="400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mand&#10;    Encapsulate a command request in an object.&#10;&#10;&#10;&#10;&#10;                      YOU,DO YOUR&#10;                         TAS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906" y="620274"/>
            <a:ext cx="6934200" cy="52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6080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Frequency of use: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endParaRPr kumimoji="0" lang="da-DK" altLang="da-DK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Medium high</a:t>
            </a:r>
          </a:p>
        </p:txBody>
      </p:sp>
      <p:pic>
        <p:nvPicPr>
          <p:cNvPr id="5122" name="Picture 2" descr="http://dofactory.com/images/use_medium_high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517590"/>
            <a:ext cx="962025" cy="19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ktangel 2"/>
          <p:cNvSpPr/>
          <p:nvPr/>
        </p:nvSpPr>
        <p:spPr>
          <a:xfrm>
            <a:off x="5902106" y="5430967"/>
            <a:ext cx="609600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</a:rPr>
              <a:t>Encapsulate a request as an object, thereby letting you </a:t>
            </a:r>
            <a:r>
              <a:rPr lang="en-US" b="1" dirty="0" smtClean="0">
                <a:latin typeface="Courier New" panose="02070309020205020404" pitchFamily="49" charset="0"/>
              </a:rPr>
              <a:t>parameterize clients </a:t>
            </a:r>
            <a:r>
              <a:rPr lang="en-US" b="1" dirty="0">
                <a:latin typeface="Courier New" panose="02070309020205020404" pitchFamily="49" charset="0"/>
              </a:rPr>
              <a:t>with</a:t>
            </a:r>
          </a:p>
          <a:p>
            <a:r>
              <a:rPr lang="en-US" b="1" dirty="0">
                <a:latin typeface="Courier New" panose="02070309020205020404" pitchFamily="49" charset="0"/>
              </a:rPr>
              <a:t>different requests, queue or log requests, and </a:t>
            </a:r>
            <a:r>
              <a:rPr lang="en-US" b="1" dirty="0" err="1">
                <a:latin typeface="Courier New" panose="02070309020205020404" pitchFamily="49" charset="0"/>
              </a:rPr>
              <a:t>supportundoable</a:t>
            </a:r>
            <a:r>
              <a:rPr lang="en-US" b="1" dirty="0">
                <a:latin typeface="Courier New" panose="02070309020205020404" pitchFamily="49" charset="0"/>
              </a:rPr>
              <a:t> operations.</a:t>
            </a:r>
          </a:p>
        </p:txBody>
      </p:sp>
    </p:spTree>
    <p:extLst>
      <p:ext uri="{BB962C8B-B14F-4D97-AF65-F5344CB8AC3E}">
        <p14:creationId xmlns:p14="http://schemas.microsoft.com/office/powerpoint/2010/main" val="124007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/>
          <p:cNvSpPr txBox="1"/>
          <p:nvPr/>
        </p:nvSpPr>
        <p:spPr>
          <a:xfrm>
            <a:off x="1397876" y="515006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Kilde: Design Patterns</a:t>
            </a:r>
            <a:endParaRPr lang="da-DK" dirty="0"/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17" y="771700"/>
            <a:ext cx="7786801" cy="34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2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ediator&#10;c   Layer in between: communication via one object.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969" y="746399"/>
            <a:ext cx="6934200" cy="52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75521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Frequency of use: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endParaRPr kumimoji="0" lang="da-DK" altLang="da-DK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Medium low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da-DK" altLang="da-DK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a-DK" altLang="da-DK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://dofactory.com/images/use_medium_low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82167"/>
            <a:ext cx="96202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ktangel 2"/>
          <p:cNvSpPr/>
          <p:nvPr/>
        </p:nvSpPr>
        <p:spPr>
          <a:xfrm>
            <a:off x="5965169" y="5030104"/>
            <a:ext cx="609600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R="4750"/>
            <a:r>
              <a:rPr lang="en-US" b="1" dirty="0">
                <a:latin typeface="Courier New" panose="02070309020205020404" pitchFamily="49" charset="0"/>
              </a:rPr>
              <a:t>Define an object that encapsulates how a set of objects interact</a:t>
            </a:r>
            <a:r>
              <a:rPr lang="en-US" b="1" dirty="0" smtClean="0">
                <a:latin typeface="Courier New" panose="02070309020205020404" pitchFamily="49" charset="0"/>
              </a:rPr>
              <a:t>. Mediator </a:t>
            </a:r>
            <a:r>
              <a:rPr lang="en-US" b="1" dirty="0">
                <a:latin typeface="Courier New" panose="02070309020205020404" pitchFamily="49" charset="0"/>
              </a:rPr>
              <a:t>promotes loose coupling by keeping objects from referring </a:t>
            </a:r>
            <a:r>
              <a:rPr lang="en-US" b="1" dirty="0" err="1">
                <a:latin typeface="Courier New" panose="02070309020205020404" pitchFamily="49" charset="0"/>
              </a:rPr>
              <a:t>toeach</a:t>
            </a:r>
            <a:r>
              <a:rPr lang="en-US" b="1" dirty="0">
                <a:latin typeface="Courier New" panose="02070309020205020404" pitchFamily="49" charset="0"/>
              </a:rPr>
              <a:t> other explicitly, and it lets you vary </a:t>
            </a:r>
            <a:r>
              <a:rPr lang="en-US" b="1" dirty="0" smtClean="0">
                <a:latin typeface="Courier New" panose="02070309020205020404" pitchFamily="49" charset="0"/>
              </a:rPr>
              <a:t>their </a:t>
            </a:r>
            <a:r>
              <a:rPr lang="en-US" b="1" dirty="0" err="1" smtClean="0">
                <a:latin typeface="Courier New" panose="02070309020205020404" pitchFamily="49" charset="0"/>
              </a:rPr>
              <a:t>interactionindependently</a:t>
            </a:r>
            <a:r>
              <a:rPr lang="en-US" b="1" dirty="0">
                <a:latin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03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Databaser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Relationelle databaser - ER-diagrammer</a:t>
            </a:r>
          </a:p>
          <a:p>
            <a:r>
              <a:rPr lang="da-DK" dirty="0" smtClean="0"/>
              <a:t>Normalisering</a:t>
            </a:r>
          </a:p>
          <a:p>
            <a:r>
              <a:rPr lang="da-DK" b="1" dirty="0" smtClean="0"/>
              <a:t>Det kender I!</a:t>
            </a:r>
            <a:endParaRPr lang="da-DK" b="1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607" y="2242762"/>
            <a:ext cx="4305737" cy="322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/>
          <p:cNvSpPr txBox="1"/>
          <p:nvPr/>
        </p:nvSpPr>
        <p:spPr>
          <a:xfrm>
            <a:off x="1397876" y="515006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Kilde: Design Patterns</a:t>
            </a:r>
            <a:endParaRPr lang="da-DK" dirty="0"/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76" y="1672407"/>
            <a:ext cx="7091551" cy="27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6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ate&#10;Let an object show other methods after a change of internal&#10;state (as if it changes it’s class).&#10;&#10;&#10;&#10;      in a.....h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644" y="840991"/>
            <a:ext cx="6934200" cy="52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73574" y="203900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Frequency of use: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endParaRPr kumimoji="0" lang="da-DK" altLang="da-DK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Medium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da-DK" altLang="da-DK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a-DK" altLang="da-DK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://dofactory.com/images/use_medi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1" y="1765951"/>
            <a:ext cx="96202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ktangel 2"/>
          <p:cNvSpPr/>
          <p:nvPr/>
        </p:nvSpPr>
        <p:spPr>
          <a:xfrm>
            <a:off x="5829848" y="5590462"/>
            <a:ext cx="6096000" cy="1046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endParaRPr lang="da-DK" sz="800" b="1" dirty="0">
              <a:latin typeface="Times New Roman" panose="02020603050405020304" pitchFamily="18" charset="0"/>
            </a:endParaRPr>
          </a:p>
          <a:p>
            <a:pPr marR="4760"/>
            <a:r>
              <a:rPr lang="en-US" b="1" dirty="0">
                <a:latin typeface="Courier New" panose="02070309020205020404" pitchFamily="49" charset="0"/>
              </a:rPr>
              <a:t>Allow an object to alter its behavior when its internal state changes</a:t>
            </a:r>
            <a:r>
              <a:rPr lang="en-US" b="1" dirty="0" smtClean="0">
                <a:latin typeface="Courier New" panose="02070309020205020404" pitchFamily="49" charset="0"/>
              </a:rPr>
              <a:t>. The </a:t>
            </a:r>
            <a:r>
              <a:rPr lang="en-US" b="1" dirty="0">
                <a:latin typeface="Courier New" panose="02070309020205020404" pitchFamily="49" charset="0"/>
              </a:rPr>
              <a:t>object will appear to change its class.</a:t>
            </a:r>
          </a:p>
        </p:txBody>
      </p:sp>
    </p:spTree>
    <p:extLst>
      <p:ext uri="{BB962C8B-B14F-4D97-AF65-F5344CB8AC3E}">
        <p14:creationId xmlns:p14="http://schemas.microsoft.com/office/powerpoint/2010/main" val="410769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/>
          <p:cNvSpPr txBox="1"/>
          <p:nvPr/>
        </p:nvSpPr>
        <p:spPr>
          <a:xfrm>
            <a:off x="1397876" y="515006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Kilde: Design Patterns</a:t>
            </a:r>
            <a:endParaRPr lang="da-DK" dirty="0"/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042" y="1380596"/>
            <a:ext cx="6349951" cy="32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Opgave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Se Fronter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0008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66" y="555588"/>
            <a:ext cx="7564806" cy="56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1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/>
          <p:nvPr/>
        </p:nvSpPr>
        <p:spPr>
          <a:xfrm>
            <a:off x="1439917" y="428179"/>
            <a:ext cx="7704083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a-DK" sz="800" b="1" dirty="0">
              <a:latin typeface="Times New Roman" panose="02020603050405020304" pitchFamily="18" charset="0"/>
            </a:endParaRPr>
          </a:p>
          <a:p>
            <a:endParaRPr lang="da-DK" sz="800" dirty="0">
              <a:latin typeface="Times New Roman" panose="02020603050405020304" pitchFamily="18" charset="0"/>
            </a:endParaRPr>
          </a:p>
          <a:p>
            <a:r>
              <a:rPr lang="da-DK" sz="4000" b="1" dirty="0" err="1">
                <a:solidFill>
                  <a:srgbClr val="F09100"/>
                </a:solidFill>
                <a:latin typeface="Arial" panose="020B0604020202020204" pitchFamily="34" charset="0"/>
              </a:rPr>
              <a:t>Wish</a:t>
            </a:r>
            <a:r>
              <a:rPr lang="da-DK" sz="4000" b="1" dirty="0">
                <a:solidFill>
                  <a:srgbClr val="F09100"/>
                </a:solidFill>
                <a:latin typeface="Arial" panose="020B0604020202020204" pitchFamily="34" charset="0"/>
              </a:rPr>
              <a:t> list and OOP-principles</a:t>
            </a:r>
            <a:endParaRPr lang="da-DK" sz="4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b="1" dirty="0" err="1">
                <a:latin typeface="Arial" panose="020B0604020202020204" pitchFamily="34" charset="0"/>
              </a:rPr>
              <a:t>loose</a:t>
            </a:r>
            <a:r>
              <a:rPr lang="da-DK" b="1" dirty="0">
                <a:latin typeface="Arial" panose="020B0604020202020204" pitchFamily="34" charset="0"/>
              </a:rPr>
              <a:t> </a:t>
            </a:r>
            <a:r>
              <a:rPr lang="da-DK" b="1" dirty="0" err="1">
                <a:latin typeface="Arial" panose="020B0604020202020204" pitchFamily="34" charset="0"/>
              </a:rPr>
              <a:t>coupling</a:t>
            </a:r>
            <a:r>
              <a:rPr lang="da-DK" b="1" dirty="0">
                <a:latin typeface="Arial" panose="020B0604020202020204" pitchFamily="34" charset="0"/>
              </a:rPr>
              <a:t>: 1 </a:t>
            </a:r>
            <a:r>
              <a:rPr lang="da-DK" b="1" dirty="0" err="1">
                <a:latin typeface="Arial" panose="020B0604020202020204" pitchFamily="34" charset="0"/>
              </a:rPr>
              <a:t>change</a:t>
            </a:r>
            <a:r>
              <a:rPr lang="da-DK" b="1" dirty="0">
                <a:latin typeface="Arial" panose="020B0604020202020204" pitchFamily="34" charset="0"/>
              </a:rPr>
              <a:t> = </a:t>
            </a:r>
            <a:r>
              <a:rPr lang="da-DK" b="1" dirty="0" err="1">
                <a:latin typeface="Arial" panose="020B0604020202020204" pitchFamily="34" charset="0"/>
              </a:rPr>
              <a:t>ceteris</a:t>
            </a:r>
            <a:r>
              <a:rPr lang="da-DK" b="1" dirty="0">
                <a:latin typeface="Arial" panose="020B0604020202020204" pitchFamily="34" charset="0"/>
              </a:rPr>
              <a:t> paribus</a:t>
            </a:r>
            <a:endParaRPr lang="da-DK" dirty="0">
              <a:latin typeface="Arial" panose="020B0604020202020204" pitchFamily="34" charset="0"/>
            </a:endParaRPr>
          </a:p>
          <a:p>
            <a:endParaRPr lang="da-DK" b="1" dirty="0">
              <a:latin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</a:rPr>
              <a:t>code reuse (is not the same as copy/paste)</a:t>
            </a:r>
            <a:endParaRPr lang="en-US" dirty="0">
              <a:latin typeface="Arial" panose="020B0604020202020204" pitchFamily="34" charset="0"/>
            </a:endParaRPr>
          </a:p>
          <a:p>
            <a:endParaRPr lang="da-DK" b="1" dirty="0">
              <a:latin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</a:rPr>
              <a:t>open for extension, closed for modification</a:t>
            </a:r>
            <a:endParaRPr lang="en-US" dirty="0">
              <a:latin typeface="Arial" panose="020B0604020202020204" pitchFamily="34" charset="0"/>
            </a:endParaRPr>
          </a:p>
          <a:p>
            <a:endParaRPr lang="da-DK" b="1" dirty="0">
              <a:latin typeface="Arial" panose="020B0604020202020204" pitchFamily="34" charset="0"/>
            </a:endParaRPr>
          </a:p>
          <a:p>
            <a:r>
              <a:rPr lang="da-DK" b="1" dirty="0" err="1">
                <a:latin typeface="Arial" panose="020B0604020202020204" pitchFamily="34" charset="0"/>
              </a:rPr>
              <a:t>encapsulate</a:t>
            </a:r>
            <a:r>
              <a:rPr lang="da-DK" b="1" dirty="0">
                <a:latin typeface="Arial" panose="020B0604020202020204" pitchFamily="34" charset="0"/>
              </a:rPr>
              <a:t> </a:t>
            </a:r>
            <a:r>
              <a:rPr lang="da-DK" b="1" dirty="0" err="1">
                <a:latin typeface="Arial" panose="020B0604020202020204" pitchFamily="34" charset="0"/>
              </a:rPr>
              <a:t>what</a:t>
            </a:r>
            <a:r>
              <a:rPr lang="da-DK" b="1" dirty="0">
                <a:latin typeface="Arial" panose="020B0604020202020204" pitchFamily="34" charset="0"/>
              </a:rPr>
              <a:t> </a:t>
            </a:r>
            <a:r>
              <a:rPr lang="da-DK" b="1" dirty="0" err="1">
                <a:latin typeface="Arial" panose="020B0604020202020204" pitchFamily="34" charset="0"/>
              </a:rPr>
              <a:t>varies</a:t>
            </a:r>
            <a:endParaRPr lang="da-DK" dirty="0">
              <a:latin typeface="Arial" panose="020B0604020202020204" pitchFamily="34" charset="0"/>
            </a:endParaRPr>
          </a:p>
          <a:p>
            <a:endParaRPr lang="da-DK" b="1" dirty="0">
              <a:latin typeface="Arial" panose="020B0604020202020204" pitchFamily="34" charset="0"/>
            </a:endParaRPr>
          </a:p>
          <a:p>
            <a:r>
              <a:rPr lang="da-DK" b="1" dirty="0">
                <a:latin typeface="Arial" panose="020B0604020202020204" pitchFamily="34" charset="0"/>
              </a:rPr>
              <a:t>single </a:t>
            </a:r>
            <a:r>
              <a:rPr lang="da-DK" b="1" dirty="0" err="1">
                <a:latin typeface="Arial" panose="020B0604020202020204" pitchFamily="34" charset="0"/>
              </a:rPr>
              <a:t>responsibility</a:t>
            </a:r>
            <a:r>
              <a:rPr lang="da-DK" b="1" dirty="0">
                <a:latin typeface="Arial" panose="020B0604020202020204" pitchFamily="34" charset="0"/>
              </a:rPr>
              <a:t> </a:t>
            </a:r>
            <a:r>
              <a:rPr lang="da-DK" b="1" dirty="0" err="1">
                <a:latin typeface="Arial" panose="020B0604020202020204" pitchFamily="34" charset="0"/>
              </a:rPr>
              <a:t>principle</a:t>
            </a:r>
            <a:endParaRPr lang="da-DK" dirty="0">
              <a:latin typeface="Arial" panose="020B0604020202020204" pitchFamily="34" charset="0"/>
            </a:endParaRPr>
          </a:p>
          <a:p>
            <a:endParaRPr lang="da-DK" b="1" dirty="0">
              <a:latin typeface="Arial" panose="020B0604020202020204" pitchFamily="34" charset="0"/>
            </a:endParaRPr>
          </a:p>
          <a:p>
            <a:pPr marR="17990"/>
            <a:r>
              <a:rPr lang="en-US" b="1" dirty="0">
                <a:latin typeface="Arial" panose="020B0604020202020204" pitchFamily="34" charset="0"/>
              </a:rPr>
              <a:t>program against an interface not against an </a:t>
            </a:r>
            <a:r>
              <a:rPr lang="en-US" b="1" dirty="0" smtClean="0">
                <a:latin typeface="Arial" panose="020B0604020202020204" pitchFamily="34" charset="0"/>
              </a:rPr>
              <a:t>implementation</a:t>
            </a:r>
            <a:r>
              <a:rPr lang="en-US" b="1" dirty="0">
                <a:latin typeface="Arial" panose="020B0604020202020204" pitchFamily="34" charset="0"/>
              </a:rPr>
              <a:t>. Dependency injection</a:t>
            </a:r>
            <a:endParaRPr lang="en-US" dirty="0">
              <a:latin typeface="Arial" panose="020B0604020202020204" pitchFamily="34" charset="0"/>
            </a:endParaRPr>
          </a:p>
          <a:p>
            <a:endParaRPr lang="da-DK" b="1" dirty="0">
              <a:latin typeface="Arial" panose="020B0604020202020204" pitchFamily="34" charset="0"/>
            </a:endParaRPr>
          </a:p>
          <a:p>
            <a:r>
              <a:rPr lang="da-DK" b="1" dirty="0" err="1">
                <a:latin typeface="Arial" panose="020B0604020202020204" pitchFamily="34" charset="0"/>
              </a:rPr>
              <a:t>prefer</a:t>
            </a:r>
            <a:r>
              <a:rPr lang="da-DK" b="1" dirty="0">
                <a:latin typeface="Arial" panose="020B0604020202020204" pitchFamily="34" charset="0"/>
              </a:rPr>
              <a:t> </a:t>
            </a:r>
            <a:r>
              <a:rPr lang="da-DK" b="1" dirty="0" err="1">
                <a:latin typeface="Arial" panose="020B0604020202020204" pitchFamily="34" charset="0"/>
              </a:rPr>
              <a:t>composition</a:t>
            </a:r>
            <a:r>
              <a:rPr lang="da-DK" b="1" dirty="0">
                <a:latin typeface="Arial" panose="020B0604020202020204" pitchFamily="34" charset="0"/>
              </a:rPr>
              <a:t> over </a:t>
            </a:r>
            <a:r>
              <a:rPr lang="da-DK" b="1" dirty="0" err="1">
                <a:latin typeface="Arial" panose="020B0604020202020204" pitchFamily="34" charset="0"/>
              </a:rPr>
              <a:t>inheritance</a:t>
            </a:r>
            <a:endParaRPr lang="da-DK" dirty="0">
              <a:latin typeface="Arial" panose="020B0604020202020204" pitchFamily="34" charset="0"/>
            </a:endParaRPr>
          </a:p>
          <a:p>
            <a:endParaRPr lang="da-DK" b="1" dirty="0">
              <a:latin typeface="Arial" panose="020B0604020202020204" pitchFamily="34" charset="0"/>
            </a:endParaRPr>
          </a:p>
          <a:p>
            <a:r>
              <a:rPr lang="en-US" i="1" dirty="0">
                <a:latin typeface="Arial" panose="020B0604020202020204" pitchFamily="34" charset="0"/>
              </a:rPr>
              <a:t>(in fact this is all the same with different words)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24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15" y="488168"/>
            <a:ext cx="7632177" cy="571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8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6" y="283779"/>
            <a:ext cx="7946411" cy="59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9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Some</a:t>
            </a:r>
            <a:r>
              <a:rPr lang="da-DK" dirty="0" smtClean="0"/>
              <a:t> Code </a:t>
            </a:r>
            <a:r>
              <a:rPr lang="da-DK" dirty="0" err="1" smtClean="0"/>
              <a:t>smells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Duplicate</a:t>
            </a:r>
            <a:r>
              <a:rPr lang="da-DK" dirty="0" smtClean="0"/>
              <a:t> </a:t>
            </a:r>
            <a:r>
              <a:rPr lang="da-DK" dirty="0" err="1" smtClean="0"/>
              <a:t>code</a:t>
            </a:r>
            <a:endParaRPr lang="da-DK" dirty="0" smtClean="0"/>
          </a:p>
          <a:p>
            <a:r>
              <a:rPr lang="da-DK" dirty="0" smtClean="0"/>
              <a:t>Long </a:t>
            </a:r>
            <a:r>
              <a:rPr lang="da-DK" dirty="0" err="1" smtClean="0"/>
              <a:t>method</a:t>
            </a:r>
            <a:r>
              <a:rPr lang="da-DK" dirty="0" smtClean="0"/>
              <a:t>, </a:t>
            </a:r>
            <a:r>
              <a:rPr lang="da-DK" dirty="0" err="1" smtClean="0"/>
              <a:t>huge</a:t>
            </a:r>
            <a:r>
              <a:rPr lang="da-DK" dirty="0" smtClean="0"/>
              <a:t> </a:t>
            </a:r>
            <a:r>
              <a:rPr lang="da-DK" dirty="0" err="1" smtClean="0"/>
              <a:t>class</a:t>
            </a:r>
            <a:endParaRPr lang="da-DK" dirty="0" smtClean="0"/>
          </a:p>
          <a:p>
            <a:r>
              <a:rPr lang="da-DK" dirty="0" err="1" smtClean="0"/>
              <a:t>Similar</a:t>
            </a:r>
            <a:r>
              <a:rPr lang="da-DK" dirty="0" smtClean="0"/>
              <a:t> </a:t>
            </a:r>
            <a:r>
              <a:rPr lang="da-DK" dirty="0" err="1" smtClean="0"/>
              <a:t>classes</a:t>
            </a:r>
            <a:endParaRPr lang="da-DK" dirty="0" smtClean="0"/>
          </a:p>
          <a:p>
            <a:r>
              <a:rPr lang="da-DK" dirty="0" err="1" smtClean="0"/>
              <a:t>Conditional</a:t>
            </a:r>
            <a:r>
              <a:rPr lang="da-DK" dirty="0" smtClean="0"/>
              <a:t> </a:t>
            </a:r>
            <a:r>
              <a:rPr lang="da-DK" dirty="0" err="1" smtClean="0"/>
              <a:t>complexity</a:t>
            </a:r>
            <a:r>
              <a:rPr lang="da-DK" dirty="0" smtClean="0"/>
              <a:t>(Switch og </a:t>
            </a:r>
            <a:r>
              <a:rPr lang="da-DK" dirty="0" err="1" smtClean="0"/>
              <a:t>too</a:t>
            </a:r>
            <a:r>
              <a:rPr lang="da-DK" dirty="0" smtClean="0"/>
              <a:t> </a:t>
            </a:r>
            <a:r>
              <a:rPr lang="da-DK" dirty="0" err="1" smtClean="0"/>
              <a:t>many</a:t>
            </a:r>
            <a:r>
              <a:rPr lang="da-DK" dirty="0" smtClean="0"/>
              <a:t> if statement)</a:t>
            </a:r>
          </a:p>
          <a:p>
            <a:r>
              <a:rPr lang="da-DK" dirty="0" smtClean="0"/>
              <a:t>No Focus: Classes with </a:t>
            </a:r>
            <a:r>
              <a:rPr lang="da-DK" dirty="0" err="1" smtClean="0"/>
              <a:t>too</a:t>
            </a:r>
            <a:r>
              <a:rPr lang="da-DK" dirty="0" smtClean="0"/>
              <a:t> </a:t>
            </a:r>
            <a:r>
              <a:rPr lang="da-DK" dirty="0" err="1" smtClean="0"/>
              <a:t>many</a:t>
            </a:r>
            <a:r>
              <a:rPr lang="da-DK" dirty="0" smtClean="0"/>
              <a:t> </a:t>
            </a:r>
            <a:r>
              <a:rPr lang="da-DK" dirty="0" err="1" smtClean="0"/>
              <a:t>responsibilities</a:t>
            </a:r>
            <a:endParaRPr lang="da-DK" dirty="0" smtClean="0"/>
          </a:p>
          <a:p>
            <a:endParaRPr lang="da-DK" dirty="0" smtClean="0"/>
          </a:p>
          <a:p>
            <a:endParaRPr lang="da-DK" dirty="0"/>
          </a:p>
        </p:txBody>
      </p:sp>
      <p:pic>
        <p:nvPicPr>
          <p:cNvPr id="1026" name="Picture 2" descr="Billedresultat for sku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002" y="1011981"/>
            <a:ext cx="179070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72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/>
            </a:r>
            <a:br>
              <a:rPr lang="da-DK" dirty="0"/>
            </a:br>
            <a:r>
              <a:rPr lang="da-DK" dirty="0" smtClean="0"/>
              <a:t>Design Patterns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773" y="362554"/>
            <a:ext cx="2589048" cy="38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1254</TotalTime>
  <Words>782</Words>
  <Application>Microsoft Office PowerPoint</Application>
  <PresentationFormat>Widescreen</PresentationFormat>
  <Paragraphs>153</Paragraphs>
  <Slides>33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Times New Roman</vt:lpstr>
      <vt:lpstr>Wingdings</vt:lpstr>
      <vt:lpstr>Retro</vt:lpstr>
      <vt:lpstr> Design</vt:lpstr>
      <vt:lpstr>UML (LARMAN)</vt:lpstr>
      <vt:lpstr>Databaser</vt:lpstr>
      <vt:lpstr>PowerPoint-præsentation</vt:lpstr>
      <vt:lpstr>PowerPoint-præsentation</vt:lpstr>
      <vt:lpstr>PowerPoint-præsentation</vt:lpstr>
      <vt:lpstr>PowerPoint-præsentation</vt:lpstr>
      <vt:lpstr>Some Code smells</vt:lpstr>
      <vt:lpstr> Design Patterns</vt:lpstr>
      <vt:lpstr>PowerPoint-præsentation</vt:lpstr>
      <vt:lpstr>Design Patterns</vt:lpstr>
      <vt:lpstr>PowerPoint-præsentation</vt:lpstr>
      <vt:lpstr>Design Patterns</vt:lpstr>
      <vt:lpstr>Original design pattern</vt:lpstr>
      <vt:lpstr>Four Essential Parts</vt:lpstr>
      <vt:lpstr>Programming languages</vt:lpstr>
      <vt:lpstr>Types of Patterns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Opgave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Introduktion til faget</dc:title>
  <dc:creator>Lotte Alstrup Andersen</dc:creator>
  <cp:lastModifiedBy>Lotte Alstrup Andersen</cp:lastModifiedBy>
  <cp:revision>187</cp:revision>
  <dcterms:created xsi:type="dcterms:W3CDTF">2015-08-14T12:54:27Z</dcterms:created>
  <dcterms:modified xsi:type="dcterms:W3CDTF">2018-09-27T06:49:19Z</dcterms:modified>
</cp:coreProperties>
</file>